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Crimson Pro" panose="020B0604020202020204" charset="0"/>
      <p:regular r:id="rId15"/>
      <p:bold r:id="rId16"/>
      <p:italic r:id="rId17"/>
      <p:boldItalic r:id="rId18"/>
    </p:embeddedFont>
    <p:embeddedFont>
      <p:font typeface="Crimson Pro Light" panose="020B060402020202020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68BE51-588E-4FF9-ACC5-5FD6E516128B}" v="6" dt="2025-11-03T02:45:05.289"/>
    <p1510:client id="{BF2D5F21-19AB-7B22-20D6-F49C21660D08}" v="2" dt="2025-11-03T02:39:10.060"/>
    <p1510:client id="{C26BB537-977E-8702-BB54-E32C2B85455F}" v="7" dt="2025-11-03T02:42:13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f5ea36a7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f5ea36a77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9f5ea36a77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lang="en-US" sz="445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Beavers C</a:t>
            </a:r>
            <a:r>
              <a:rPr lang="en-US" sz="445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ampus Event Ticketing &amp; Revenue System</a:t>
            </a:r>
            <a:endParaRPr sz="4450" b="0" i="0" u="none" strike="noStrike" cap="none"/>
          </a:p>
        </p:txBody>
      </p:sp>
      <p:sp>
        <p:nvSpPr>
          <p:cNvPr id="50" name="Google Shape;50;p1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Empowering student organizations with a seamless platform for event management, ticket sales, and financial intelligence.</a:t>
            </a:r>
            <a:endParaRPr sz="1750" b="0" i="0" u="none" strike="noStrike" cap="none"/>
          </a:p>
        </p:txBody>
      </p:sp>
      <p:sp>
        <p:nvSpPr>
          <p:cNvPr id="51" name="Google Shape;51;p11"/>
          <p:cNvSpPr/>
          <p:nvPr/>
        </p:nvSpPr>
        <p:spPr>
          <a:xfrm>
            <a:off x="12682325" y="7779050"/>
            <a:ext cx="1948200" cy="450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1"/>
          <p:cNvSpPr txBox="1"/>
          <p:nvPr/>
        </p:nvSpPr>
        <p:spPr>
          <a:xfrm>
            <a:off x="6280200" y="6125275"/>
            <a:ext cx="8307900" cy="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Presented by:</a:t>
            </a:r>
            <a:r>
              <a:rPr lang="en-US" sz="175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Sri Subramanian, Sanskriti Khadka, Maaz Qasim, Mahir Shahriar, Avirup Ray, Ibsan Hossain</a:t>
            </a:r>
            <a:endParaRPr sz="17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6184702" y="563642"/>
            <a:ext cx="4988004" cy="62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3900"/>
              <a:buFont typeface="Crimson Pro"/>
              <a:buNone/>
            </a:pPr>
            <a:r>
              <a:rPr lang="en-US" sz="39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What, Who, and Why?</a:t>
            </a:r>
            <a:endParaRPr sz="3900" b="0" i="0" u="none" strike="noStrike" cap="none"/>
          </a:p>
        </p:txBody>
      </p:sp>
      <p:sp>
        <p:nvSpPr>
          <p:cNvPr id="60" name="Google Shape;60;p12"/>
          <p:cNvSpPr/>
          <p:nvPr/>
        </p:nvSpPr>
        <p:spPr>
          <a:xfrm>
            <a:off x="6184702" y="1486257"/>
            <a:ext cx="3773924" cy="4177070"/>
          </a:xfrm>
          <a:prstGeom prst="roundRect">
            <a:avLst>
              <a:gd name="adj" fmla="val 2220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6391751" y="1693307"/>
            <a:ext cx="2494002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50"/>
              <a:buFont typeface="Crimson Pro"/>
              <a:buNone/>
            </a:pPr>
            <a:r>
              <a:rPr lang="en-US" sz="195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What We're Building</a:t>
            </a:r>
            <a:endParaRPr sz="1950" b="0" i="0" u="none" strike="noStrike" cap="none"/>
          </a:p>
        </p:txBody>
      </p:sp>
      <p:sp>
        <p:nvSpPr>
          <p:cNvPr id="62" name="Google Shape;62;p12"/>
          <p:cNvSpPr/>
          <p:nvPr/>
        </p:nvSpPr>
        <p:spPr>
          <a:xfrm>
            <a:off x="6391751" y="2124670"/>
            <a:ext cx="3359825" cy="2234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lang="en-US" sz="15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 centralized platform enabling student organizations to create, manage, and promote campus events with integrated ticket sales, attendance tracking, and automated financial reporting</a:t>
            </a:r>
            <a:r>
              <a:rPr lang="en-US" sz="155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all in one place.</a:t>
            </a:r>
            <a:endParaRPr sz="1550" b="0" i="0" u="none" strike="noStrike" cap="none"/>
          </a:p>
        </p:txBody>
      </p:sp>
      <p:sp>
        <p:nvSpPr>
          <p:cNvPr id="63" name="Google Shape;63;p12"/>
          <p:cNvSpPr/>
          <p:nvPr/>
        </p:nvSpPr>
        <p:spPr>
          <a:xfrm>
            <a:off x="10158055" y="1486257"/>
            <a:ext cx="3774043" cy="4177070"/>
          </a:xfrm>
          <a:prstGeom prst="roundRect">
            <a:avLst>
              <a:gd name="adj" fmla="val 2220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10365105" y="1693307"/>
            <a:ext cx="2494002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50"/>
              <a:buFont typeface="Crimson Pro"/>
              <a:buNone/>
            </a:pPr>
            <a:r>
              <a:rPr lang="en-US" sz="195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Who Needs It</a:t>
            </a:r>
            <a:endParaRPr sz="1950" b="0" i="0" u="none" strike="noStrike" cap="none"/>
          </a:p>
        </p:txBody>
      </p:sp>
      <p:sp>
        <p:nvSpPr>
          <p:cNvPr id="65" name="Google Shape;65;p12"/>
          <p:cNvSpPr/>
          <p:nvPr/>
        </p:nvSpPr>
        <p:spPr>
          <a:xfrm>
            <a:off x="10365105" y="2124670"/>
            <a:ext cx="3359944" cy="127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lang="en-US" sz="1550" b="1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Student Organizations:</a:t>
            </a:r>
            <a:r>
              <a:rPr lang="en-US" sz="15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Simple ticket sales without cash handling or complex third-party systems</a:t>
            </a:r>
            <a:endParaRPr sz="1550" b="0" i="0" u="none" strike="noStrike" cap="none"/>
          </a:p>
        </p:txBody>
      </p:sp>
      <p:sp>
        <p:nvSpPr>
          <p:cNvPr id="66" name="Google Shape;66;p12"/>
          <p:cNvSpPr/>
          <p:nvPr/>
        </p:nvSpPr>
        <p:spPr>
          <a:xfrm>
            <a:off x="10365105" y="3471267"/>
            <a:ext cx="3359944" cy="957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lang="en-US" sz="1550" b="1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University Departments:</a:t>
            </a:r>
            <a:r>
              <a:rPr lang="en-US" sz="15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Oversight and support for student-led events</a:t>
            </a:r>
            <a:endParaRPr sz="1550" b="0" i="0" u="none" strike="noStrike" cap="none"/>
          </a:p>
        </p:txBody>
      </p:sp>
      <p:sp>
        <p:nvSpPr>
          <p:cNvPr id="67" name="Google Shape;67;p12"/>
          <p:cNvSpPr/>
          <p:nvPr/>
        </p:nvSpPr>
        <p:spPr>
          <a:xfrm>
            <a:off x="10365105" y="4498658"/>
            <a:ext cx="3359944" cy="957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lang="en-US" sz="1550" b="1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Students:</a:t>
            </a:r>
            <a:r>
              <a:rPr lang="en-US" sz="15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One reliable platform to discover and purchase all campus event tickets</a:t>
            </a:r>
            <a:endParaRPr sz="1550" b="0" i="0" u="none" strike="noStrike" cap="none"/>
          </a:p>
        </p:txBody>
      </p:sp>
      <p:sp>
        <p:nvSpPr>
          <p:cNvPr id="68" name="Google Shape;68;p12"/>
          <p:cNvSpPr/>
          <p:nvPr/>
        </p:nvSpPr>
        <p:spPr>
          <a:xfrm>
            <a:off x="6184702" y="5862757"/>
            <a:ext cx="7747397" cy="1803083"/>
          </a:xfrm>
          <a:prstGeom prst="roundRect">
            <a:avLst>
              <a:gd name="adj" fmla="val 4648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6391751" y="6069806"/>
            <a:ext cx="2494002" cy="31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50"/>
              <a:buFont typeface="Crimson Pro"/>
              <a:buNone/>
            </a:pPr>
            <a:r>
              <a:rPr lang="en-US" sz="195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Why Investors Care</a:t>
            </a:r>
            <a:endParaRPr sz="1950" b="0" i="0" u="none" strike="noStrike" cap="none"/>
          </a:p>
        </p:txBody>
      </p:sp>
      <p:sp>
        <p:nvSpPr>
          <p:cNvPr id="70" name="Google Shape;70;p12"/>
          <p:cNvSpPr/>
          <p:nvPr/>
        </p:nvSpPr>
        <p:spPr>
          <a:xfrm>
            <a:off x="6391751" y="6501170"/>
            <a:ext cx="7333298" cy="957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50"/>
              <a:buFont typeface="Open Sans"/>
              <a:buNone/>
            </a:pPr>
            <a:r>
              <a:rPr lang="en-US" sz="15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This platform captures rich behavioral data on student engagement, event popularity, and spending patterns</a:t>
            </a:r>
            <a:r>
              <a:rPr lang="en-US" sz="155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5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invaluable intelligence for university planning and businesses targeting the student demographic.</a:t>
            </a:r>
            <a:endParaRPr sz="1550" b="0" i="0" u="none" strike="noStrike" cap="none"/>
          </a:p>
        </p:txBody>
      </p:sp>
      <p:sp>
        <p:nvSpPr>
          <p:cNvPr id="71" name="Google Shape;71;p12"/>
          <p:cNvSpPr/>
          <p:nvPr/>
        </p:nvSpPr>
        <p:spPr>
          <a:xfrm>
            <a:off x="12682325" y="7779050"/>
            <a:ext cx="1948200" cy="450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>
            <a:off x="793790" y="102024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lang="en-US" sz="445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Revenue Model</a:t>
            </a:r>
            <a:endParaRPr sz="4450" b="0" i="0" u="none" strike="noStrike" cap="none"/>
          </a:p>
        </p:txBody>
      </p:sp>
      <p:sp>
        <p:nvSpPr>
          <p:cNvPr id="79" name="Google Shape;79;p13"/>
          <p:cNvSpPr/>
          <p:nvPr/>
        </p:nvSpPr>
        <p:spPr>
          <a:xfrm>
            <a:off x="793800" y="2069175"/>
            <a:ext cx="7556400" cy="2093700"/>
          </a:xfrm>
          <a:prstGeom prst="roundRect">
            <a:avLst>
              <a:gd name="adj" fmla="val 3379"/>
            </a:avLst>
          </a:prstGeom>
          <a:solidFill>
            <a:srgbClr val="FFFCFA"/>
          </a:solidFill>
          <a:ln w="3047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1051084" y="23264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lang="en-US" sz="22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Service Fee</a:t>
            </a:r>
            <a:endParaRPr sz="2200" b="0" i="0" u="none" strike="noStrike" cap="none"/>
          </a:p>
        </p:txBody>
      </p:sp>
      <p:sp>
        <p:nvSpPr>
          <p:cNvPr id="81" name="Google Shape;81;p13"/>
          <p:cNvSpPr/>
          <p:nvPr/>
        </p:nvSpPr>
        <p:spPr>
          <a:xfrm>
            <a:off x="1051064" y="2816900"/>
            <a:ext cx="704190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 percentage or flat fee on each ticket sold through the platform</a:t>
            </a:r>
            <a:r>
              <a:rPr lang="en-US" sz="175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17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our primary revenue driver).</a:t>
            </a:r>
            <a:endParaRPr sz="1750" b="0" i="0" u="none" strike="noStrike" cap="none"/>
          </a:p>
        </p:txBody>
      </p:sp>
      <p:sp>
        <p:nvSpPr>
          <p:cNvPr id="82" name="Google Shape;82;p13"/>
          <p:cNvSpPr/>
          <p:nvPr/>
        </p:nvSpPr>
        <p:spPr>
          <a:xfrm>
            <a:off x="793790" y="4744445"/>
            <a:ext cx="7556400" cy="2093700"/>
          </a:xfrm>
          <a:prstGeom prst="roundRect">
            <a:avLst>
              <a:gd name="adj" fmla="val 4550"/>
            </a:avLst>
          </a:prstGeom>
          <a:solidFill>
            <a:srgbClr val="FFFCFA"/>
          </a:solidFill>
          <a:ln w="3047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1051084" y="500173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lang="en-US" sz="22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Data Insights</a:t>
            </a:r>
            <a:endParaRPr sz="2200" b="0" i="0" u="none" strike="noStrike" cap="none"/>
          </a:p>
        </p:txBody>
      </p:sp>
      <p:sp>
        <p:nvSpPr>
          <p:cNvPr id="84" name="Google Shape;84;p13"/>
          <p:cNvSpPr/>
          <p:nvPr/>
        </p:nvSpPr>
        <p:spPr>
          <a:xfrm>
            <a:off x="1051084" y="5492158"/>
            <a:ext cx="70419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Anonymized, aggregated event and attendance data packaged for universities and local businesses seeking student market intelligence.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681871" y="535781"/>
            <a:ext cx="4870966" cy="60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3800"/>
              <a:buFont typeface="Crimson Pro"/>
              <a:buNone/>
            </a:pPr>
            <a:r>
              <a:rPr lang="en-US" sz="38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User Stories</a:t>
            </a:r>
            <a:endParaRPr sz="3800" b="0" i="0" u="none" strike="noStrike" cap="none"/>
          </a:p>
        </p:txBody>
      </p:sp>
      <p:sp>
        <p:nvSpPr>
          <p:cNvPr id="91" name="Google Shape;91;p14"/>
          <p:cNvSpPr/>
          <p:nvPr/>
        </p:nvSpPr>
        <p:spPr>
          <a:xfrm>
            <a:off x="541615" y="1436727"/>
            <a:ext cx="6676192" cy="6261973"/>
          </a:xfrm>
          <a:prstGeom prst="roundRect">
            <a:avLst>
              <a:gd name="adj" fmla="val 2240"/>
            </a:avLst>
          </a:prstGeom>
          <a:solidFill>
            <a:srgbClr val="FFD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>
                <a:effectLst/>
              </a:rPr>
              <a:t> </a:t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736402" y="1631513"/>
            <a:ext cx="2435423" cy="30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900"/>
              <a:buFont typeface="Crimson Pro"/>
              <a:buNone/>
            </a:pPr>
            <a:r>
              <a:rPr lang="en-US" sz="19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Organization Leader</a:t>
            </a:r>
            <a:endParaRPr sz="1900" b="0" i="0" u="none" strike="noStrike" cap="none"/>
          </a:p>
        </p:txBody>
      </p:sp>
      <p:sp>
        <p:nvSpPr>
          <p:cNvPr id="93" name="Google Shape;93;p14"/>
          <p:cNvSpPr/>
          <p:nvPr/>
        </p:nvSpPr>
        <p:spPr>
          <a:xfrm>
            <a:off x="718647" y="2128858"/>
            <a:ext cx="434482" cy="24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Crimson Pro Light"/>
              <a:buNone/>
            </a:pPr>
            <a:r>
              <a:rPr lang="en-US" sz="1500" b="0" i="0" u="none" strike="noStrike" cap="none" dirty="0">
                <a:solidFill>
                  <a:srgbClr val="443728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01</a:t>
            </a:r>
            <a:endParaRPr sz="1500" b="0" i="0" u="none" strike="noStrike" cap="none" dirty="0"/>
          </a:p>
        </p:txBody>
      </p:sp>
      <p:sp>
        <p:nvSpPr>
          <p:cNvPr id="94" name="Google Shape;94;p14"/>
          <p:cNvSpPr/>
          <p:nvPr/>
        </p:nvSpPr>
        <p:spPr>
          <a:xfrm>
            <a:off x="736402" y="2463403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736402" y="2606516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Open Sans"/>
              <a:buNone/>
            </a:pPr>
            <a:r>
              <a:rPr lang="en-US" sz="15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Login</a:t>
            </a:r>
            <a:r>
              <a:rPr lang="en-US" sz="150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and navigate to Create Event</a:t>
            </a:r>
            <a:endParaRPr sz="1500" b="0" i="0" u="none" strike="noStrike" cap="none"/>
          </a:p>
        </p:txBody>
      </p:sp>
      <p:sp>
        <p:nvSpPr>
          <p:cNvPr id="96" name="Google Shape;96;p14"/>
          <p:cNvSpPr/>
          <p:nvPr/>
        </p:nvSpPr>
        <p:spPr>
          <a:xfrm>
            <a:off x="727525" y="3258979"/>
            <a:ext cx="292439" cy="26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Crimson Pro Light"/>
              <a:buNone/>
            </a:pPr>
            <a:r>
              <a:rPr lang="en-US" sz="1500" dirty="0">
                <a:solidFill>
                  <a:srgbClr val="443728"/>
                </a:solidFill>
                <a:latin typeface="Crimson Pro Light"/>
                <a:sym typeface="Crimson Pro Light"/>
              </a:rPr>
              <a:t>02</a:t>
            </a:r>
            <a:endParaRPr sz="1500" b="0" i="0" u="none" strike="noStrike" cap="none" dirty="0"/>
          </a:p>
        </p:txBody>
      </p:sp>
      <p:sp>
        <p:nvSpPr>
          <p:cNvPr id="97" name="Google Shape;97;p14"/>
          <p:cNvSpPr/>
          <p:nvPr/>
        </p:nvSpPr>
        <p:spPr>
          <a:xfrm>
            <a:off x="736402" y="3567232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736402" y="3710345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Open Sans"/>
              <a:buNone/>
            </a:pPr>
            <a:r>
              <a:rPr lang="en-US" sz="1500" b="0" i="0" u="none" strike="noStrike" cap="none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Enter event details: name, date, location, description</a:t>
            </a:r>
            <a:endParaRPr sz="1500" b="0" i="0" u="none" strike="noStrike" cap="none" dirty="0"/>
          </a:p>
        </p:txBody>
      </p:sp>
      <p:sp>
        <p:nvSpPr>
          <p:cNvPr id="99" name="Google Shape;99;p14"/>
          <p:cNvSpPr/>
          <p:nvPr/>
        </p:nvSpPr>
        <p:spPr>
          <a:xfrm>
            <a:off x="700892" y="4362807"/>
            <a:ext cx="469993" cy="2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Crimson Pro Light"/>
              <a:buNone/>
            </a:pPr>
            <a:r>
              <a:rPr lang="en-US" sz="1500" b="0" i="0" u="none" strike="noStrike" cap="none">
                <a:solidFill>
                  <a:srgbClr val="443728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03</a:t>
            </a:r>
            <a:endParaRPr sz="1500" b="0" i="0" u="none" strike="noStrike" cap="none"/>
          </a:p>
        </p:txBody>
      </p:sp>
      <p:sp>
        <p:nvSpPr>
          <p:cNvPr id="100" name="Google Shape;100;p14"/>
          <p:cNvSpPr/>
          <p:nvPr/>
        </p:nvSpPr>
        <p:spPr>
          <a:xfrm>
            <a:off x="736402" y="4671060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736402" y="4907957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Open Sans"/>
              <a:buNone/>
            </a:pPr>
            <a:r>
              <a:rPr lang="en-US" sz="1500" b="0" i="0" u="none" strike="noStrike" cap="none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Set ticket pricing, quantity, and sales window</a:t>
            </a:r>
            <a:endParaRPr sz="1500" b="0" i="0" u="none" strike="noStrike" cap="none" dirty="0"/>
          </a:p>
        </p:txBody>
      </p:sp>
      <p:sp>
        <p:nvSpPr>
          <p:cNvPr id="102" name="Google Shape;102;p14"/>
          <p:cNvSpPr/>
          <p:nvPr/>
        </p:nvSpPr>
        <p:spPr>
          <a:xfrm>
            <a:off x="727522" y="5466625"/>
            <a:ext cx="417197" cy="28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Crimson Pro Light"/>
              <a:buNone/>
            </a:pPr>
            <a:r>
              <a:rPr lang="en-US" sz="1500" b="0" i="0" u="none" strike="noStrike" cap="none">
                <a:solidFill>
                  <a:srgbClr val="443728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04</a:t>
            </a:r>
            <a:endParaRPr sz="1500" b="0" i="0" u="none" strike="noStrike" cap="none"/>
          </a:p>
        </p:txBody>
      </p:sp>
      <p:sp>
        <p:nvSpPr>
          <p:cNvPr id="103" name="Google Shape;103;p14"/>
          <p:cNvSpPr/>
          <p:nvPr/>
        </p:nvSpPr>
        <p:spPr>
          <a:xfrm>
            <a:off x="736402" y="5774888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736402" y="5918002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Open Sans"/>
              <a:buNone/>
            </a:pPr>
            <a:r>
              <a:rPr lang="en-US" sz="1500" b="0" i="0" u="none" strike="noStrike" cap="none" dirty="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Publish event live to the platform</a:t>
            </a:r>
            <a:endParaRPr sz="1500" b="0" i="0" u="none" strike="noStrike" cap="none" dirty="0"/>
          </a:p>
        </p:txBody>
      </p:sp>
      <p:sp>
        <p:nvSpPr>
          <p:cNvPr id="105" name="Google Shape;105;p14"/>
          <p:cNvSpPr/>
          <p:nvPr/>
        </p:nvSpPr>
        <p:spPr>
          <a:xfrm>
            <a:off x="727525" y="6570464"/>
            <a:ext cx="425604" cy="21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Crimson Pro Light"/>
              <a:buNone/>
            </a:pPr>
            <a:r>
              <a:rPr lang="en-US" sz="1500" b="0" i="0" u="none" strike="noStrike" cap="none">
                <a:solidFill>
                  <a:srgbClr val="443728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05</a:t>
            </a:r>
            <a:endParaRPr sz="1500" b="0" i="0" u="none" strike="noStrike" cap="none"/>
          </a:p>
        </p:txBody>
      </p:sp>
      <p:sp>
        <p:nvSpPr>
          <p:cNvPr id="106" name="Google Shape;106;p14"/>
          <p:cNvSpPr/>
          <p:nvPr/>
        </p:nvSpPr>
        <p:spPr>
          <a:xfrm>
            <a:off x="736402" y="6878717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736402" y="7021830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500"/>
              <a:buFont typeface="Open Sans"/>
              <a:buNone/>
            </a:pPr>
            <a:r>
              <a:rPr lang="en-US" sz="150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Monitor real-time sales data and attendance</a:t>
            </a:r>
            <a:endParaRPr sz="1500" b="0" i="0" u="none" strike="noStrike" cap="none"/>
          </a:p>
        </p:txBody>
      </p:sp>
      <p:sp>
        <p:nvSpPr>
          <p:cNvPr id="108" name="Google Shape;108;p14"/>
          <p:cNvSpPr/>
          <p:nvPr/>
        </p:nvSpPr>
        <p:spPr>
          <a:xfrm>
            <a:off x="7420213" y="1436727"/>
            <a:ext cx="6676192" cy="6261973"/>
          </a:xfrm>
          <a:prstGeom prst="roundRect">
            <a:avLst>
              <a:gd name="adj" fmla="val 2240"/>
            </a:avLst>
          </a:prstGeom>
          <a:solidFill>
            <a:srgbClr val="C990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7614999" y="1631513"/>
            <a:ext cx="2435423" cy="30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rimson Pro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Crimson Pro"/>
                <a:ea typeface="Crimson Pro"/>
                <a:cs typeface="Crimson Pro"/>
                <a:sym typeface="Crimson Pro"/>
              </a:rPr>
              <a:t>Student Buyer</a:t>
            </a:r>
            <a:endParaRPr sz="19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7623876" y="2137395"/>
            <a:ext cx="372340" cy="23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rimson Pro Light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01</a:t>
            </a:r>
            <a:endParaRPr sz="15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7614999" y="2463403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7614999" y="2606516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Browse central campus event calendar</a:t>
            </a:r>
            <a:endParaRPr sz="15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7632754" y="3258979"/>
            <a:ext cx="407850" cy="278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rimson Pro Light"/>
              <a:buNone/>
            </a:pPr>
            <a:r>
              <a:rPr lang="en-US" sz="1500" b="0" i="0" u="none" strike="noStrike" cap="none" dirty="0">
                <a:solidFill>
                  <a:schemeClr val="lt1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02</a:t>
            </a:r>
            <a:endParaRPr sz="1500" b="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7614999" y="3567232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7614999" y="3710345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Filter by organization, date, or event type</a:t>
            </a:r>
            <a:endParaRPr sz="15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7668265" y="4362807"/>
            <a:ext cx="327951" cy="22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rimson Pro Light"/>
              <a:buNone/>
            </a:pPr>
            <a:r>
              <a:rPr lang="en-US" sz="1500" b="0" i="0" u="none" strike="noStrike" cap="none" dirty="0">
                <a:solidFill>
                  <a:schemeClr val="lt1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03</a:t>
            </a:r>
            <a:endParaRPr sz="1500" b="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7614999" y="4671060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7614999" y="4884511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r>
              <a:rPr lang="en-US" sz="15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Select event and choose ticket quantity</a:t>
            </a:r>
            <a:endParaRPr sz="1500" b="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7615001" y="5466625"/>
            <a:ext cx="3363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rimson Pro Light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04</a:t>
            </a:r>
            <a:endParaRPr sz="15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7614999" y="5774888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7614999" y="5918002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Complete secure checkout</a:t>
            </a:r>
            <a:endParaRPr sz="15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7650509" y="6570464"/>
            <a:ext cx="372340" cy="22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rimson Pro Light"/>
              <a:buNone/>
            </a:pPr>
            <a:r>
              <a:rPr lang="en-US" sz="1500" b="0" i="0" u="none" strike="noStrike" cap="none" dirty="0">
                <a:solidFill>
                  <a:schemeClr val="lt1"/>
                </a:solidFill>
                <a:latin typeface="Crimson Pro Light"/>
                <a:ea typeface="Crimson Pro Light"/>
                <a:cs typeface="Crimson Pro Light"/>
                <a:sym typeface="Crimson Pro Light"/>
              </a:rPr>
              <a:t>05</a:t>
            </a:r>
            <a:endParaRPr sz="1500" b="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7614999" y="6878717"/>
            <a:ext cx="6286619" cy="22860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7614999" y="7021830"/>
            <a:ext cx="6286619" cy="3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Receive QR-coded digital ticket via email and app</a:t>
            </a:r>
            <a:endParaRPr sz="15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12682325" y="7779050"/>
            <a:ext cx="1948200" cy="450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/>
          <p:nvPr/>
        </p:nvSpPr>
        <p:spPr>
          <a:xfrm>
            <a:off x="793790" y="30773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lang="en-US" sz="445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Data Model </a:t>
            </a:r>
            <a:endParaRPr sz="4450" b="0" i="0" u="none" strike="noStrike" cap="none"/>
          </a:p>
        </p:txBody>
      </p:sp>
      <p:sp>
        <p:nvSpPr>
          <p:cNvPr id="132" name="Google Shape;132;p15"/>
          <p:cNvSpPr/>
          <p:nvPr/>
        </p:nvSpPr>
        <p:spPr>
          <a:xfrm>
            <a:off x="12682325" y="7779050"/>
            <a:ext cx="1948200" cy="450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967" y="1098125"/>
            <a:ext cx="10469100" cy="6681000"/>
          </a:xfrm>
          <a:prstGeom prst="roundRect">
            <a:avLst>
              <a:gd name="adj" fmla="val 3494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793790" y="167461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lang="en-US" sz="445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Technology Stack</a:t>
            </a:r>
            <a:endParaRPr sz="4450" b="0" i="0" u="none" strike="noStrike" cap="none"/>
          </a:p>
        </p:txBody>
      </p:sp>
      <p:sp>
        <p:nvSpPr>
          <p:cNvPr id="140" name="Google Shape;140;p16"/>
          <p:cNvSpPr/>
          <p:nvPr/>
        </p:nvSpPr>
        <p:spPr>
          <a:xfrm>
            <a:off x="793790" y="2837021"/>
            <a:ext cx="13042821" cy="3717846"/>
          </a:xfrm>
          <a:prstGeom prst="roundRect">
            <a:avLst>
              <a:gd name="adj" fmla="val 2562"/>
            </a:avLst>
          </a:prstGeom>
          <a:solidFill>
            <a:srgbClr val="EBE2E0"/>
          </a:solidFill>
          <a:ln w="952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801410" y="2844641"/>
            <a:ext cx="4342448" cy="2032754"/>
          </a:xfrm>
          <a:prstGeom prst="roundRect">
            <a:avLst>
              <a:gd name="adj" fmla="val 4687"/>
            </a:avLst>
          </a:prstGeom>
          <a:solidFill>
            <a:srgbClr val="EBE2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1028224" y="30714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lang="en-US" sz="22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Frontend</a:t>
            </a:r>
            <a:endParaRPr sz="2200" b="0" i="0" u="none" strike="noStrike" cap="none"/>
          </a:p>
        </p:txBody>
      </p:sp>
      <p:sp>
        <p:nvSpPr>
          <p:cNvPr id="143" name="Google Shape;143;p16"/>
          <p:cNvSpPr/>
          <p:nvPr/>
        </p:nvSpPr>
        <p:spPr>
          <a:xfrm>
            <a:off x="1028224" y="3561874"/>
            <a:ext cx="3548658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React with HTML, CSS &amp; JavaScript for responsive, fast web and mobile experiences</a:t>
            </a:r>
            <a:endParaRPr sz="1750" b="0" i="0" u="none" strike="noStrike" cap="none"/>
          </a:p>
        </p:txBody>
      </p:sp>
      <p:sp>
        <p:nvSpPr>
          <p:cNvPr id="144" name="Google Shape;144;p16"/>
          <p:cNvSpPr/>
          <p:nvPr/>
        </p:nvSpPr>
        <p:spPr>
          <a:xfrm>
            <a:off x="5143857" y="2844641"/>
            <a:ext cx="4342567" cy="2032754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5143857" y="2844641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5710833" y="30714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lang="en-US" sz="22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Backend</a:t>
            </a:r>
            <a:endParaRPr sz="2200" b="0" i="0" u="none" strike="noStrike" cap="none"/>
          </a:p>
        </p:txBody>
      </p:sp>
      <p:sp>
        <p:nvSpPr>
          <p:cNvPr id="147" name="Google Shape;147;p16"/>
          <p:cNvSpPr/>
          <p:nvPr/>
        </p:nvSpPr>
        <p:spPr>
          <a:xfrm>
            <a:off x="5710833" y="3561874"/>
            <a:ext cx="3208615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Python Flask framework handling business logic, API routes, and data processing</a:t>
            </a:r>
            <a:endParaRPr sz="1750" b="0" i="0" u="none" strike="noStrike" cap="none"/>
          </a:p>
        </p:txBody>
      </p:sp>
      <p:sp>
        <p:nvSpPr>
          <p:cNvPr id="148" name="Google Shape;148;p16"/>
          <p:cNvSpPr/>
          <p:nvPr/>
        </p:nvSpPr>
        <p:spPr>
          <a:xfrm>
            <a:off x="4860369" y="3577471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CFA"/>
          </a:solidFill>
          <a:ln w="3047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2054" y="3719155"/>
            <a:ext cx="283488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/>
          <p:nvPr/>
        </p:nvSpPr>
        <p:spPr>
          <a:xfrm>
            <a:off x="9486424" y="2844641"/>
            <a:ext cx="4342567" cy="2032754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9486424" y="2844641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10053399" y="30714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lang="en-US" sz="22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Database</a:t>
            </a:r>
            <a:endParaRPr sz="2200" b="0" i="0" u="none" strike="noStrike" cap="none"/>
          </a:p>
        </p:txBody>
      </p:sp>
      <p:sp>
        <p:nvSpPr>
          <p:cNvPr id="153" name="Google Shape;153;p16"/>
          <p:cNvSpPr/>
          <p:nvPr/>
        </p:nvSpPr>
        <p:spPr>
          <a:xfrm>
            <a:off x="10053399" y="3561874"/>
            <a:ext cx="3548777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MySQL providing reliable, structured data storage with ACID compliance</a:t>
            </a:r>
            <a:endParaRPr sz="1750" b="0" i="0" u="none" strike="noStrike" cap="none"/>
          </a:p>
        </p:txBody>
      </p:sp>
      <p:sp>
        <p:nvSpPr>
          <p:cNvPr id="154" name="Google Shape;154;p16"/>
          <p:cNvSpPr/>
          <p:nvPr/>
        </p:nvSpPr>
        <p:spPr>
          <a:xfrm>
            <a:off x="9202936" y="3577471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CFA"/>
          </a:solidFill>
          <a:ln w="3047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4620" y="3719155"/>
            <a:ext cx="283488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>
            <a:off x="801410" y="4877395"/>
            <a:ext cx="6513790" cy="1669852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801410" y="4877395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1028224" y="51042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lang="en-US" sz="22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Deployment</a:t>
            </a:r>
            <a:endParaRPr sz="2200" b="0" i="0" u="none" strike="noStrike" cap="none"/>
          </a:p>
        </p:txBody>
      </p:sp>
      <p:sp>
        <p:nvSpPr>
          <p:cNvPr id="159" name="Google Shape;159;p16"/>
          <p:cNvSpPr/>
          <p:nvPr/>
        </p:nvSpPr>
        <p:spPr>
          <a:xfrm>
            <a:off x="1028224" y="5594628"/>
            <a:ext cx="572000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Docker containerization enabling consistent, scalable production deployment</a:t>
            </a:r>
            <a:endParaRPr sz="1750" b="0" i="0" u="none" strike="noStrike" cap="none"/>
          </a:p>
        </p:txBody>
      </p:sp>
      <p:sp>
        <p:nvSpPr>
          <p:cNvPr id="160" name="Google Shape;160;p16"/>
          <p:cNvSpPr/>
          <p:nvPr/>
        </p:nvSpPr>
        <p:spPr>
          <a:xfrm>
            <a:off x="7315200" y="4877395"/>
            <a:ext cx="6513790" cy="1669852"/>
          </a:xfrm>
          <a:prstGeom prst="rect">
            <a:avLst/>
          </a:prstGeom>
          <a:solidFill>
            <a:srgbClr val="EBE2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7315200" y="4877395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7315200" y="4877395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7882176" y="51042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lang="en-US" sz="22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Reporting</a:t>
            </a:r>
            <a:endParaRPr sz="2200" b="0" i="0" u="none" strike="noStrike" cap="none"/>
          </a:p>
        </p:txBody>
      </p:sp>
      <p:sp>
        <p:nvSpPr>
          <p:cNvPr id="164" name="Google Shape;164;p16"/>
          <p:cNvSpPr/>
          <p:nvPr/>
        </p:nvSpPr>
        <p:spPr>
          <a:xfrm>
            <a:off x="7882176" y="5594628"/>
            <a:ext cx="572000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lang="en-US" sz="1750" b="0" i="0" u="none" strike="noStrike" cap="non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One-click Excel export for attendance and revenue analytics</a:t>
            </a:r>
            <a:endParaRPr sz="1750" b="0" i="0" u="none" strike="noStrike" cap="none"/>
          </a:p>
        </p:txBody>
      </p:sp>
      <p:sp>
        <p:nvSpPr>
          <p:cNvPr id="165" name="Google Shape;165;p16"/>
          <p:cNvSpPr/>
          <p:nvPr/>
        </p:nvSpPr>
        <p:spPr>
          <a:xfrm>
            <a:off x="7031712" y="5428774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CFA"/>
          </a:solidFill>
          <a:ln w="30475" cap="flat" cmpd="sng">
            <a:solidFill>
              <a:srgbClr val="D1C8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3397" y="5570458"/>
            <a:ext cx="283488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12682325" y="7779050"/>
            <a:ext cx="1948200" cy="450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/>
          <p:nvPr/>
        </p:nvSpPr>
        <p:spPr>
          <a:xfrm>
            <a:off x="793790" y="33613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lang="en-US" sz="445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Prototype</a:t>
            </a:r>
            <a:endParaRPr sz="4450" b="0" i="0" u="none" strike="noStrike" cap="none"/>
          </a:p>
        </p:txBody>
      </p:sp>
      <p:sp>
        <p:nvSpPr>
          <p:cNvPr id="174" name="Google Shape;174;p17"/>
          <p:cNvSpPr/>
          <p:nvPr/>
        </p:nvSpPr>
        <p:spPr>
          <a:xfrm>
            <a:off x="12682325" y="7779050"/>
            <a:ext cx="1948200" cy="450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000" y="1151089"/>
            <a:ext cx="11834400" cy="6627900"/>
          </a:xfrm>
          <a:prstGeom prst="roundRect">
            <a:avLst>
              <a:gd name="adj" fmla="val 310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/>
          <p:nvPr/>
        </p:nvSpPr>
        <p:spPr>
          <a:xfrm>
            <a:off x="758666" y="596146"/>
            <a:ext cx="5419725" cy="67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250"/>
              <a:buFont typeface="Crimson Pro"/>
              <a:buNone/>
            </a:pPr>
            <a:r>
              <a:rPr lang="en-US" sz="425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Our Team</a:t>
            </a:r>
            <a:endParaRPr sz="4250" b="0" i="0" u="none" strike="noStrike" cap="none"/>
          </a:p>
        </p:txBody>
      </p:sp>
      <p:sp>
        <p:nvSpPr>
          <p:cNvPr id="182" name="Google Shape;182;p18"/>
          <p:cNvSpPr/>
          <p:nvPr/>
        </p:nvSpPr>
        <p:spPr>
          <a:xfrm>
            <a:off x="2455430" y="5233787"/>
            <a:ext cx="270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00"/>
              <a:buFont typeface="Crimson Pro"/>
              <a:buNone/>
            </a:pPr>
            <a:r>
              <a:rPr lang="en-US" sz="210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Front End</a:t>
            </a:r>
            <a:endParaRPr sz="2100" b="0" i="0" u="none" strike="noStrike" cap="none"/>
          </a:p>
        </p:txBody>
      </p:sp>
      <p:sp>
        <p:nvSpPr>
          <p:cNvPr id="183" name="Google Shape;183;p18"/>
          <p:cNvSpPr/>
          <p:nvPr/>
        </p:nvSpPr>
        <p:spPr>
          <a:xfrm>
            <a:off x="2455430" y="5702536"/>
            <a:ext cx="30750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Avirup Ray</a:t>
            </a:r>
            <a:endParaRPr sz="17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Ibsan Hossain</a:t>
            </a:r>
            <a:endParaRPr sz="17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endParaRPr sz="17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5925618" y="5247362"/>
            <a:ext cx="270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00"/>
              <a:buFont typeface="Crimson Pro"/>
              <a:buNone/>
            </a:pPr>
            <a:r>
              <a:rPr lang="en-US" sz="210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Back End</a:t>
            </a:r>
            <a:endParaRPr sz="2100" b="0" i="0" u="none" strike="noStrike" cap="none"/>
          </a:p>
        </p:txBody>
      </p:sp>
      <p:sp>
        <p:nvSpPr>
          <p:cNvPr id="185" name="Google Shape;185;p18"/>
          <p:cNvSpPr/>
          <p:nvPr/>
        </p:nvSpPr>
        <p:spPr>
          <a:xfrm>
            <a:off x="5925618" y="5716111"/>
            <a:ext cx="30750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Maaz Qasim</a:t>
            </a:r>
            <a:endParaRPr sz="17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Mahir Shahriar</a:t>
            </a:r>
            <a:endParaRPr sz="1700"/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endParaRPr sz="1700"/>
          </a:p>
        </p:txBody>
      </p:sp>
      <p:sp>
        <p:nvSpPr>
          <p:cNvPr id="186" name="Google Shape;186;p18"/>
          <p:cNvSpPr/>
          <p:nvPr/>
        </p:nvSpPr>
        <p:spPr>
          <a:xfrm>
            <a:off x="9271632" y="5247362"/>
            <a:ext cx="270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100"/>
              <a:buFont typeface="Crimson Pro"/>
              <a:buNone/>
            </a:pPr>
            <a:r>
              <a:rPr lang="en-US" sz="2100" b="1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Database</a:t>
            </a:r>
            <a:endParaRPr sz="2100" b="0" i="0" u="none" strike="noStrike" cap="none"/>
          </a:p>
        </p:txBody>
      </p:sp>
      <p:sp>
        <p:nvSpPr>
          <p:cNvPr id="187" name="Google Shape;187;p18"/>
          <p:cNvSpPr/>
          <p:nvPr/>
        </p:nvSpPr>
        <p:spPr>
          <a:xfrm>
            <a:off x="9271632" y="5716111"/>
            <a:ext cx="30750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Sanskriti Khadka</a:t>
            </a:r>
            <a:endParaRPr sz="17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00"/>
              <a:buFont typeface="Open Sans"/>
              <a:buNone/>
            </a:pPr>
            <a:r>
              <a:rPr lang="en-US" sz="170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Sri Subramanian</a:t>
            </a:r>
            <a:endParaRPr sz="170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12682325" y="7779050"/>
            <a:ext cx="1948200" cy="450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763" y="1941850"/>
            <a:ext cx="3195300" cy="3075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538" y="1941838"/>
            <a:ext cx="3075000" cy="3075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91" name="Google Shape;191;p18" descr="the database is an icon vector. Isolated contour symbol illustration (Provided by Getty Images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8963" y="1941850"/>
            <a:ext cx="3230700" cy="3075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/>
          <p:nvPr/>
        </p:nvSpPr>
        <p:spPr>
          <a:xfrm>
            <a:off x="793790" y="4823579"/>
            <a:ext cx="11341298" cy="141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8900"/>
              <a:buFont typeface="Crimson Pro"/>
              <a:buNone/>
            </a:pPr>
            <a:r>
              <a:rPr lang="en-US" sz="8900" b="1" i="0" u="none" strike="noStrike" cap="non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Questions?</a:t>
            </a:r>
            <a:endParaRPr sz="8900" b="0" i="0" u="none" strike="noStrike" cap="none"/>
          </a:p>
        </p:txBody>
      </p:sp>
      <p:sp>
        <p:nvSpPr>
          <p:cNvPr id="199" name="Google Shape;199;p19"/>
          <p:cNvSpPr/>
          <p:nvPr/>
        </p:nvSpPr>
        <p:spPr>
          <a:xfrm>
            <a:off x="12682325" y="7779050"/>
            <a:ext cx="1948200" cy="450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2AF0D95FD8014EA39D1C9D365273F6" ma:contentTypeVersion="10" ma:contentTypeDescription="Create a new document." ma:contentTypeScope="" ma:versionID="1ffc8618d6552804aba5bd36fe944e94">
  <xsd:schema xmlns:xsd="http://www.w3.org/2001/XMLSchema" xmlns:xs="http://www.w3.org/2001/XMLSchema" xmlns:p="http://schemas.microsoft.com/office/2006/metadata/properties" xmlns:ns3="3d897918-cbaa-406f-9b09-f3568c051b22" targetNamespace="http://schemas.microsoft.com/office/2006/metadata/properties" ma:root="true" ma:fieldsID="a6f14d019d38d8128e8642daefb05160" ns3:_="">
    <xsd:import namespace="3d897918-cbaa-406f-9b09-f3568c051b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897918-cbaa-406f-9b09-f3568c051b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d897918-cbaa-406f-9b09-f3568c051b22" xsi:nil="true"/>
  </documentManagement>
</p:properties>
</file>

<file path=customXml/itemProps1.xml><?xml version="1.0" encoding="utf-8"?>
<ds:datastoreItem xmlns:ds="http://schemas.openxmlformats.org/officeDocument/2006/customXml" ds:itemID="{9B1DB199-523F-4D0A-988A-AD99000AAA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897918-cbaa-406f-9b09-f3568c051b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FECBFF-7667-4109-9201-625297195C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B9EB7F-D750-4ECC-B822-98E285E439D8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3d897918-cbaa-406f-9b09-f3568c051b2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380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Open Sans</vt:lpstr>
      <vt:lpstr>Crimson Pro</vt:lpstr>
      <vt:lpstr>Crimson Pro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Sri Suvetha Meena S</dc:creator>
  <cp:lastModifiedBy>SRI SUVETHA MEENAA SUBRAMANIAN</cp:lastModifiedBy>
  <cp:revision>6</cp:revision>
  <dcterms:modified xsi:type="dcterms:W3CDTF">2025-11-03T02:45:05Z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0x010100DA2AF0D95FD8014EA39D1C9D365273F6</vt:lpwstr>
  </property>
</Properties>
</file>